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8" d="100"/>
          <a:sy n="18" d="100"/>
        </p:scale>
        <p:origin x="285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2023-06-02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2023-06-02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2.jpeg"/><Relationship Id="rId18" Type="http://schemas.openxmlformats.org/officeDocument/2006/relationships/image" Target="../media/image4.wmf"/><Relationship Id="rId26" Type="http://schemas.openxmlformats.org/officeDocument/2006/relationships/image" Target="../media/image20.emf"/><Relationship Id="rId3" Type="http://schemas.openxmlformats.org/officeDocument/2006/relationships/image" Target="../media/image6.png"/><Relationship Id="rId21" Type="http://schemas.openxmlformats.org/officeDocument/2006/relationships/image" Target="../media/image14.png"/><Relationship Id="rId7" Type="http://schemas.openxmlformats.org/officeDocument/2006/relationships/image" Target="../media/image10.emf"/><Relationship Id="rId12" Type="http://schemas.openxmlformats.org/officeDocument/2006/relationships/image" Target="../media/image11.jpeg"/><Relationship Id="rId17" Type="http://schemas.openxmlformats.org/officeDocument/2006/relationships/oleObject" Target="../embeddings/oleObject3.bin"/><Relationship Id="rId25" Type="http://schemas.openxmlformats.org/officeDocument/2006/relationships/image" Target="../media/image19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png"/><Relationship Id="rId20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g"/><Relationship Id="rId11" Type="http://schemas.openxmlformats.org/officeDocument/2006/relationships/image" Target="../media/image3.wmf"/><Relationship Id="rId24" Type="http://schemas.openxmlformats.org/officeDocument/2006/relationships/image" Target="../media/image18.png"/><Relationship Id="rId5" Type="http://schemas.openxmlformats.org/officeDocument/2006/relationships/image" Target="../media/image8.emf"/><Relationship Id="rId23" Type="http://schemas.openxmlformats.org/officeDocument/2006/relationships/image" Target="../media/image17.png"/><Relationship Id="rId10" Type="http://schemas.openxmlformats.org/officeDocument/2006/relationships/oleObject" Target="../embeddings/oleObject2.bin"/><Relationship Id="rId19" Type="http://schemas.openxmlformats.org/officeDocument/2006/relationships/oleObject" Target="../embeddings/oleObject4.bin"/><Relationship Id="rId4" Type="http://schemas.openxmlformats.org/officeDocument/2006/relationships/image" Target="../media/image7.png"/><Relationship Id="rId9" Type="http://schemas.openxmlformats.org/officeDocument/2006/relationships/image" Target="../media/image2.wmf"/><Relationship Id="rId14" Type="http://schemas.openxmlformats.org/officeDocument/2006/relationships/image" Target="../media/image13.emf"/><Relationship Id="rId22" Type="http://schemas.openxmlformats.org/officeDocument/2006/relationships/image" Target="../media/image16.png"/><Relationship Id="rId27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직사각형 95">
            <a:extLst>
              <a:ext uri="{FF2B5EF4-FFF2-40B4-BE49-F238E27FC236}">
                <a16:creationId xmlns:a16="http://schemas.microsoft.com/office/drawing/2014/main" id="{96480A3C-4750-40C9-9EC1-B2D78D8A33DA}"/>
              </a:ext>
            </a:extLst>
          </p:cNvPr>
          <p:cNvSpPr/>
          <p:nvPr/>
        </p:nvSpPr>
        <p:spPr>
          <a:xfrm>
            <a:off x="6715346" y="33582129"/>
            <a:ext cx="7544653" cy="33993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F117B518-C0F8-4E23-BC34-8553FEF334AF}"/>
              </a:ext>
            </a:extLst>
          </p:cNvPr>
          <p:cNvSpPr/>
          <p:nvPr/>
        </p:nvSpPr>
        <p:spPr>
          <a:xfrm>
            <a:off x="1556790" y="33578994"/>
            <a:ext cx="4572223" cy="340787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A7238914-0523-4927-8511-D3877DAAAEB3}"/>
              </a:ext>
            </a:extLst>
          </p:cNvPr>
          <p:cNvGrpSpPr/>
          <p:nvPr/>
        </p:nvGrpSpPr>
        <p:grpSpPr>
          <a:xfrm>
            <a:off x="1856070" y="9428809"/>
            <a:ext cx="4800125" cy="3102574"/>
            <a:chOff x="3575522" y="9492709"/>
            <a:chExt cx="4733387" cy="3059438"/>
          </a:xfrm>
        </p:grpSpPr>
        <p:pic>
          <p:nvPicPr>
            <p:cNvPr id="52" name="그림 51">
              <a:extLst>
                <a:ext uri="{FF2B5EF4-FFF2-40B4-BE49-F238E27FC236}">
                  <a16:creationId xmlns:a16="http://schemas.microsoft.com/office/drawing/2014/main" id="{BDEAD2B0-18D4-449C-B8C2-A3AA32D36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522" y="9492709"/>
              <a:ext cx="4733387" cy="3059438"/>
            </a:xfrm>
            <a:prstGeom prst="rect">
              <a:avLst/>
            </a:prstGeom>
          </p:spPr>
        </p:pic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27B42B8D-0F7D-4198-A620-F7D6020E9C1C}"/>
                </a:ext>
              </a:extLst>
            </p:cNvPr>
            <p:cNvSpPr/>
            <p:nvPr/>
          </p:nvSpPr>
          <p:spPr>
            <a:xfrm>
              <a:off x="6764575" y="9710697"/>
              <a:ext cx="462001" cy="2313477"/>
            </a:xfrm>
            <a:prstGeom prst="rect">
              <a:avLst/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890C62C1-60BD-4046-96B2-AB17F844BF8C}"/>
              </a:ext>
            </a:extLst>
          </p:cNvPr>
          <p:cNvSpPr/>
          <p:nvPr/>
        </p:nvSpPr>
        <p:spPr>
          <a:xfrm>
            <a:off x="1662120" y="9402303"/>
            <a:ext cx="5226090" cy="314034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7CA3C745-FDC9-4942-8231-9CA88C884F9D}"/>
              </a:ext>
            </a:extLst>
          </p:cNvPr>
          <p:cNvGrpSpPr/>
          <p:nvPr/>
        </p:nvGrpSpPr>
        <p:grpSpPr>
          <a:xfrm>
            <a:off x="713690" y="3990814"/>
            <a:ext cx="30105133" cy="2217531"/>
            <a:chOff x="713690" y="4138299"/>
            <a:chExt cx="30105133" cy="2217531"/>
          </a:xfrm>
        </p:grpSpPr>
        <p:sp>
          <p:nvSpPr>
            <p:cNvPr id="22" name="모서리가 둥근 직사각형 5">
              <a:extLst>
                <a:ext uri="{FF2B5EF4-FFF2-40B4-BE49-F238E27FC236}">
                  <a16:creationId xmlns:a16="http://schemas.microsoft.com/office/drawing/2014/main" id="{4F63C23B-4C67-4DD7-8798-752A0936C6B4}"/>
                </a:ext>
              </a:extLst>
            </p:cNvPr>
            <p:cNvSpPr/>
            <p:nvPr/>
          </p:nvSpPr>
          <p:spPr>
            <a:xfrm>
              <a:off x="713690" y="4138301"/>
              <a:ext cx="28890009" cy="2217529"/>
            </a:xfrm>
            <a:prstGeom prst="roundRect">
              <a:avLst/>
            </a:prstGeom>
            <a:solidFill>
              <a:srgbClr val="110A6C"/>
            </a:solidFill>
            <a:ln>
              <a:solidFill>
                <a:srgbClr val="110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6CEF95EC-B919-4057-ABA1-314DB9248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632" y="4601590"/>
              <a:ext cx="4647400" cy="1290949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B42288C-E0DD-436B-BDA8-F923B2D3707C}"/>
                </a:ext>
              </a:extLst>
            </p:cNvPr>
            <p:cNvSpPr txBox="1"/>
            <p:nvPr/>
          </p:nvSpPr>
          <p:spPr>
            <a:xfrm>
              <a:off x="8130273" y="4138299"/>
              <a:ext cx="22688550" cy="2217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Variable Gain Active Phase Shifter for D-band </a:t>
              </a:r>
            </a:p>
            <a:p>
              <a:r>
                <a:rPr lang="en-US" altLang="ko-KR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 Low RMS Phase and Gain Errors </a:t>
              </a:r>
              <a:endParaRPr lang="ko-KR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52770FC-057F-4C9A-92D8-091C82D02963}"/>
              </a:ext>
            </a:extLst>
          </p:cNvPr>
          <p:cNvSpPr txBox="1"/>
          <p:nvPr/>
        </p:nvSpPr>
        <p:spPr>
          <a:xfrm>
            <a:off x="6571052" y="6500394"/>
            <a:ext cx="214734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latin typeface="Arial" panose="020B0604020202020204" pitchFamily="34" charset="0"/>
                <a:cs typeface="Arial" panose="020B0604020202020204" pitchFamily="34" charset="0"/>
              </a:rPr>
              <a:t>Yeonseung Kim and </a:t>
            </a:r>
            <a:r>
              <a:rPr lang="en-US" altLang="ko-KR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Songcheol</a:t>
            </a:r>
            <a:r>
              <a:rPr lang="en-US" altLang="ko-KR" sz="4400" dirty="0">
                <a:latin typeface="Arial" panose="020B0604020202020204" pitchFamily="34" charset="0"/>
                <a:cs typeface="Arial" panose="020B0604020202020204" pitchFamily="34" charset="0"/>
              </a:rPr>
              <a:t> Hong</a:t>
            </a:r>
          </a:p>
          <a:p>
            <a:pPr algn="ctr"/>
            <a:r>
              <a:rPr lang="en-US" altLang="ko-KR" sz="4400" dirty="0">
                <a:latin typeface="Arial" panose="020B0604020202020204" pitchFamily="34" charset="0"/>
                <a:cs typeface="Arial" panose="020B0604020202020204" pitchFamily="34" charset="0"/>
              </a:rPr>
              <a:t>School of Electrical Engineering, KAIST, Daejeon, Republic of Korea</a:t>
            </a:r>
            <a:endParaRPr lang="ko-KR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7E7F93B-4A81-440A-8768-D83929255B40}"/>
              </a:ext>
            </a:extLst>
          </p:cNvPr>
          <p:cNvSpPr/>
          <p:nvPr/>
        </p:nvSpPr>
        <p:spPr>
          <a:xfrm>
            <a:off x="885140" y="8446909"/>
            <a:ext cx="14040000" cy="7476288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ko-KR" altLang="ko-KR" sz="602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D60572AA-1930-4F49-8843-BA700E48D674}"/>
              </a:ext>
            </a:extLst>
          </p:cNvPr>
          <p:cNvSpPr/>
          <p:nvPr/>
        </p:nvSpPr>
        <p:spPr>
          <a:xfrm>
            <a:off x="890942" y="8449679"/>
            <a:ext cx="5226090" cy="625832"/>
          </a:xfrm>
          <a:prstGeom prst="rect">
            <a:avLst/>
          </a:prstGeom>
          <a:solidFill>
            <a:srgbClr val="110A6C"/>
          </a:solidFill>
          <a:ln>
            <a:solidFill>
              <a:srgbClr val="110A6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atin typeface="Arial" panose="020B0604020202020204" pitchFamily="34" charset="0"/>
                <a:ea typeface="Cambria Math" pitchFamily="18" charset="0"/>
                <a:cs typeface="Arial" panose="020B0604020202020204" pitchFamily="34" charset="0"/>
              </a:rPr>
              <a:t>Introduction</a:t>
            </a:r>
            <a:endParaRPr lang="ko-KR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170F20A-9369-414D-9670-6764D1CB798D}"/>
              </a:ext>
            </a:extLst>
          </p:cNvPr>
          <p:cNvSpPr/>
          <p:nvPr/>
        </p:nvSpPr>
        <p:spPr>
          <a:xfrm>
            <a:off x="15410365" y="8446907"/>
            <a:ext cx="14040000" cy="27294813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ko-KR" altLang="ko-KR" sz="602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421D302E-C7C1-47D2-A627-C7473DCC31FC}"/>
              </a:ext>
            </a:extLst>
          </p:cNvPr>
          <p:cNvSpPr/>
          <p:nvPr/>
        </p:nvSpPr>
        <p:spPr>
          <a:xfrm>
            <a:off x="15416166" y="8449678"/>
            <a:ext cx="12015834" cy="625833"/>
          </a:xfrm>
          <a:prstGeom prst="rect">
            <a:avLst/>
          </a:prstGeom>
          <a:solidFill>
            <a:srgbClr val="110A6C"/>
          </a:solidFill>
          <a:ln>
            <a:solidFill>
              <a:srgbClr val="110A6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atin typeface="Arial" panose="020B0604020202020204" pitchFamily="34" charset="0"/>
                <a:ea typeface="Cambria Math" pitchFamily="18" charset="0"/>
                <a:cs typeface="Arial" panose="020B0604020202020204" pitchFamily="34" charset="0"/>
              </a:rPr>
              <a:t>Chip Implementation and Measurement Results</a:t>
            </a:r>
            <a:endParaRPr lang="ko-KR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A91B25E3-67F9-40B3-87AF-DC15D4733262}"/>
              </a:ext>
            </a:extLst>
          </p:cNvPr>
          <p:cNvSpPr/>
          <p:nvPr/>
        </p:nvSpPr>
        <p:spPr>
          <a:xfrm>
            <a:off x="15410365" y="36126559"/>
            <a:ext cx="14040000" cy="3049464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ko-KR" altLang="ko-KR" sz="602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563B20E-33FD-43CD-8565-AF7894C8C3E4}"/>
              </a:ext>
            </a:extLst>
          </p:cNvPr>
          <p:cNvSpPr/>
          <p:nvPr/>
        </p:nvSpPr>
        <p:spPr>
          <a:xfrm>
            <a:off x="15416167" y="36129329"/>
            <a:ext cx="5226090" cy="553196"/>
          </a:xfrm>
          <a:prstGeom prst="rect">
            <a:avLst/>
          </a:prstGeom>
          <a:solidFill>
            <a:srgbClr val="110A6C"/>
          </a:solidFill>
          <a:ln>
            <a:solidFill>
              <a:srgbClr val="110A6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atin typeface="Arial" panose="020B0604020202020204" pitchFamily="34" charset="0"/>
                <a:ea typeface="Cambria Math" pitchFamily="18" charset="0"/>
                <a:cs typeface="Arial" panose="020B0604020202020204" pitchFamily="34" charset="0"/>
              </a:rPr>
              <a:t>Conclusions</a:t>
            </a:r>
            <a:endParaRPr lang="ko-KR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52E7EB2C-D820-4321-B24E-D89555C9C2C9}"/>
              </a:ext>
            </a:extLst>
          </p:cNvPr>
          <p:cNvSpPr/>
          <p:nvPr/>
        </p:nvSpPr>
        <p:spPr>
          <a:xfrm>
            <a:off x="885138" y="16113819"/>
            <a:ext cx="13979707" cy="22920275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ko-KR" altLang="ko-KR" sz="602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19C007C6-AC44-4EE2-9702-CEC97DEDAAEF}"/>
              </a:ext>
            </a:extLst>
          </p:cNvPr>
          <p:cNvSpPr/>
          <p:nvPr/>
        </p:nvSpPr>
        <p:spPr>
          <a:xfrm>
            <a:off x="890942" y="16124472"/>
            <a:ext cx="5226090" cy="603188"/>
          </a:xfrm>
          <a:prstGeom prst="rect">
            <a:avLst/>
          </a:prstGeom>
          <a:solidFill>
            <a:srgbClr val="110A6C"/>
          </a:solidFill>
          <a:ln>
            <a:solidFill>
              <a:srgbClr val="110A6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atin typeface="Arial" panose="020B0604020202020204" pitchFamily="34" charset="0"/>
                <a:ea typeface="Cambria Math" pitchFamily="18" charset="0"/>
                <a:cs typeface="Arial" panose="020B0604020202020204" pitchFamily="34" charset="0"/>
              </a:rPr>
              <a:t>Schematic Design</a:t>
            </a:r>
            <a:endParaRPr lang="ko-KR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FA835DB-38AD-4A25-903A-72921E8661D2}"/>
              </a:ext>
            </a:extLst>
          </p:cNvPr>
          <p:cNvGrpSpPr/>
          <p:nvPr/>
        </p:nvGrpSpPr>
        <p:grpSpPr>
          <a:xfrm>
            <a:off x="885139" y="39560861"/>
            <a:ext cx="28565225" cy="1075783"/>
            <a:chOff x="885139" y="38722661"/>
            <a:chExt cx="28565225" cy="1075783"/>
          </a:xfrm>
        </p:grpSpPr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E5FCB9E0-BF9E-4953-8DF5-1D68E4388120}"/>
                </a:ext>
              </a:extLst>
            </p:cNvPr>
            <p:cNvSpPr/>
            <p:nvPr/>
          </p:nvSpPr>
          <p:spPr>
            <a:xfrm>
              <a:off x="885139" y="38722661"/>
              <a:ext cx="28565225" cy="1075783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endParaRPr lang="ko-KR" altLang="ko-KR" sz="60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9A1900BC-12F0-402E-A4D4-67AE67FB4FBB}"/>
                </a:ext>
              </a:extLst>
            </p:cNvPr>
            <p:cNvSpPr/>
            <p:nvPr/>
          </p:nvSpPr>
          <p:spPr>
            <a:xfrm>
              <a:off x="890942" y="38725430"/>
              <a:ext cx="5226090" cy="707886"/>
            </a:xfrm>
            <a:prstGeom prst="rect">
              <a:avLst/>
            </a:prstGeom>
            <a:solidFill>
              <a:srgbClr val="110A6C"/>
            </a:solidFill>
            <a:ln>
              <a:solidFill>
                <a:srgbClr val="110A6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000" dirty="0">
                  <a:latin typeface="Arial" panose="020B0604020202020204" pitchFamily="34" charset="0"/>
                  <a:ea typeface="Cambria Math" pitchFamily="18" charset="0"/>
                  <a:cs typeface="Arial" panose="020B0604020202020204" pitchFamily="34" charset="0"/>
                </a:rPr>
                <a:t>Acknowledgement</a:t>
              </a:r>
              <a:endParaRPr lang="ko-KR" alt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D033E0D-AD60-495B-AE66-72ADF9CF0F82}"/>
                </a:ext>
              </a:extLst>
            </p:cNvPr>
            <p:cNvSpPr txBox="1"/>
            <p:nvPr/>
          </p:nvSpPr>
          <p:spPr>
            <a:xfrm>
              <a:off x="6150078" y="38906886"/>
              <a:ext cx="232672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dirty="0">
                  <a:latin typeface="Arial" panose="020B0604020202020204" pitchFamily="34" charset="0"/>
                  <a:cs typeface="Arial" panose="020B0604020202020204" pitchFamily="34" charset="0"/>
                </a:rPr>
                <a:t>The chip fabrication and EDA tool were supported by the IC Design Education Center(IDEC), Korea.</a:t>
              </a:r>
              <a:endParaRPr lang="ko-KR" alt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5F89049-B5A7-41A5-9620-40CEBB61F291}"/>
              </a:ext>
            </a:extLst>
          </p:cNvPr>
          <p:cNvSpPr txBox="1"/>
          <p:nvPr/>
        </p:nvSpPr>
        <p:spPr>
          <a:xfrm>
            <a:off x="1617725" y="12678454"/>
            <a:ext cx="5385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[ Attenuation factor in air ]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CB48AF6-F538-4C98-A868-07DA6FEE9FC8}"/>
              </a:ext>
            </a:extLst>
          </p:cNvPr>
          <p:cNvSpPr txBox="1"/>
          <p:nvPr/>
        </p:nvSpPr>
        <p:spPr>
          <a:xfrm>
            <a:off x="8594762" y="12670471"/>
            <a:ext cx="5385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[ Phased array structure ] 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2E904946-7CDA-4DA1-98B2-F19DB644B1E9}"/>
              </a:ext>
            </a:extLst>
          </p:cNvPr>
          <p:cNvGrpSpPr/>
          <p:nvPr/>
        </p:nvGrpSpPr>
        <p:grpSpPr>
          <a:xfrm>
            <a:off x="7763390" y="8897359"/>
            <a:ext cx="6749024" cy="3645293"/>
            <a:chOff x="7763390" y="8749874"/>
            <a:chExt cx="6749024" cy="3645293"/>
          </a:xfrm>
        </p:grpSpPr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id="{31B6120F-5F76-4AF1-B874-82B8F3836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53421" y="9060430"/>
              <a:ext cx="6074848" cy="3031594"/>
            </a:xfrm>
            <a:prstGeom prst="rect">
              <a:avLst/>
            </a:prstGeom>
          </p:spPr>
        </p:pic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AE6F00EC-EDE3-4656-9EEB-84F36B51F88D}"/>
                </a:ext>
              </a:extLst>
            </p:cNvPr>
            <p:cNvSpPr/>
            <p:nvPr/>
          </p:nvSpPr>
          <p:spPr>
            <a:xfrm>
              <a:off x="7763390" y="8749874"/>
              <a:ext cx="6749024" cy="3645293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53006E6-2B5C-4766-BFCB-FC17EA9FC1A9}"/>
              </a:ext>
            </a:extLst>
          </p:cNvPr>
          <p:cNvSpPr txBox="1"/>
          <p:nvPr/>
        </p:nvSpPr>
        <p:spPr>
          <a:xfrm>
            <a:off x="1393008" y="13333363"/>
            <a:ext cx="57262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Advantage of D-band frequency</a:t>
            </a:r>
          </a:p>
          <a:p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650CEC-97FA-43F3-B071-BA6AD23469CC}"/>
              </a:ext>
            </a:extLst>
          </p:cNvPr>
          <p:cNvSpPr txBox="1"/>
          <p:nvPr/>
        </p:nvSpPr>
        <p:spPr>
          <a:xfrm>
            <a:off x="1744167" y="13923213"/>
            <a:ext cx="51807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Low attenuation factor in air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Small area for phased array configuration (antenna distance </a:t>
            </a:r>
            <a:r>
              <a:rPr lang="en-US" altLang="ko-KR" sz="2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≈ 1/frequency)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2DBF0E3-86FA-456B-ACEB-2E1345502461}"/>
              </a:ext>
            </a:extLst>
          </p:cNvPr>
          <p:cNvSpPr txBox="1"/>
          <p:nvPr/>
        </p:nvSpPr>
        <p:spPr>
          <a:xfrm>
            <a:off x="7416370" y="13346274"/>
            <a:ext cx="74430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Phase shifter is key-block for phased array</a:t>
            </a:r>
          </a:p>
          <a:p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BDDD28-2613-4E4C-8E51-C774A3A2AF83}"/>
              </a:ext>
            </a:extLst>
          </p:cNvPr>
          <p:cNvSpPr txBox="1"/>
          <p:nvPr/>
        </p:nvSpPr>
        <p:spPr>
          <a:xfrm>
            <a:off x="7657475" y="13923730"/>
            <a:ext cx="72324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The RMS error of a phase shifter has a direct impact on the accuracy of the beam pattern of a phased array structure</a:t>
            </a:r>
          </a:p>
          <a:p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Low RMS error is important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그림 57">
            <a:extLst>
              <a:ext uri="{FF2B5EF4-FFF2-40B4-BE49-F238E27FC236}">
                <a16:creationId xmlns:a16="http://schemas.microsoft.com/office/drawing/2014/main" id="{3AE09D85-E182-40FD-A46C-A7957A1B39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4" t="12893" r="18136" b="10197"/>
          <a:stretch/>
        </p:blipFill>
        <p:spPr>
          <a:xfrm>
            <a:off x="1645891" y="34290031"/>
            <a:ext cx="4448378" cy="2579289"/>
          </a:xfrm>
          <a:prstGeom prst="rect">
            <a:avLst/>
          </a:prstGeom>
        </p:spPr>
      </p:pic>
      <p:grpSp>
        <p:nvGrpSpPr>
          <p:cNvPr id="65" name="그룹 64">
            <a:extLst>
              <a:ext uri="{FF2B5EF4-FFF2-40B4-BE49-F238E27FC236}">
                <a16:creationId xmlns:a16="http://schemas.microsoft.com/office/drawing/2014/main" id="{AE93F44E-FEF5-4D5F-B252-0B6E04D8F5F7}"/>
              </a:ext>
            </a:extLst>
          </p:cNvPr>
          <p:cNvGrpSpPr/>
          <p:nvPr/>
        </p:nvGrpSpPr>
        <p:grpSpPr>
          <a:xfrm>
            <a:off x="24541731" y="9514038"/>
            <a:ext cx="3562159" cy="625833"/>
            <a:chOff x="944724" y="3239407"/>
            <a:chExt cx="1597344" cy="109371"/>
          </a:xfrm>
        </p:grpSpPr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3A13809E-B61F-4DD3-985A-5D6DD77E931E}"/>
                </a:ext>
              </a:extLst>
            </p:cNvPr>
            <p:cNvSpPr/>
            <p:nvPr/>
          </p:nvSpPr>
          <p:spPr bwMode="auto">
            <a:xfrm>
              <a:off x="957675" y="3239407"/>
              <a:ext cx="1584393" cy="97215"/>
            </a:xfrm>
            <a:prstGeom prst="rect">
              <a:avLst/>
            </a:prstGeom>
            <a:solidFill>
              <a:schemeClr val="tx1"/>
            </a:solidFill>
            <a:ln w="3175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761" tIns="39880" rIns="79761" bIns="398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97586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570" dirty="0">
                <a:solidFill>
                  <a:schemeClr val="bg1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endParaRPr>
            </a:p>
          </p:txBody>
        </p:sp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41E397CC-B552-453C-864C-6E0FADF27346}"/>
                </a:ext>
              </a:extLst>
            </p:cNvPr>
            <p:cNvSpPr/>
            <p:nvPr/>
          </p:nvSpPr>
          <p:spPr bwMode="auto">
            <a:xfrm>
              <a:off x="944724" y="3251563"/>
              <a:ext cx="1585733" cy="9721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175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761" tIns="39880" rIns="79761" bIns="398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97586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800" dirty="0">
                  <a:solidFill>
                    <a:schemeClr val="bg1"/>
                  </a:solidFill>
                  <a:latin typeface="Arial" panose="020B0604020202020204" pitchFamily="34" charset="0"/>
                  <a:ea typeface="굴림" charset="-127"/>
                  <a:cs typeface="Arial" panose="020B0604020202020204" pitchFamily="34" charset="0"/>
                </a:rPr>
                <a:t>Chip photograph</a:t>
              </a:r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79BF59D5-9661-426B-A015-3E8A3300FF7D}"/>
              </a:ext>
            </a:extLst>
          </p:cNvPr>
          <p:cNvGrpSpPr/>
          <p:nvPr/>
        </p:nvGrpSpPr>
        <p:grpSpPr>
          <a:xfrm>
            <a:off x="7943871" y="33273218"/>
            <a:ext cx="5420233" cy="564351"/>
            <a:chOff x="944724" y="3239407"/>
            <a:chExt cx="1597344" cy="109373"/>
          </a:xfrm>
        </p:grpSpPr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AE8B4C17-F869-4CCC-960C-99A88426857F}"/>
                </a:ext>
              </a:extLst>
            </p:cNvPr>
            <p:cNvSpPr/>
            <p:nvPr/>
          </p:nvSpPr>
          <p:spPr bwMode="auto">
            <a:xfrm>
              <a:off x="957675" y="3239407"/>
              <a:ext cx="1584393" cy="97215"/>
            </a:xfrm>
            <a:prstGeom prst="rect">
              <a:avLst/>
            </a:prstGeom>
            <a:solidFill>
              <a:schemeClr val="tx1"/>
            </a:solidFill>
            <a:ln w="3175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761" tIns="39880" rIns="79761" bIns="398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97586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570" dirty="0">
                <a:solidFill>
                  <a:schemeClr val="bg1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endParaRPr>
            </a:p>
          </p:txBody>
        </p:sp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F55B5A3B-3B61-4E91-A3E5-435971AC86CF}"/>
                </a:ext>
              </a:extLst>
            </p:cNvPr>
            <p:cNvSpPr/>
            <p:nvPr/>
          </p:nvSpPr>
          <p:spPr bwMode="auto">
            <a:xfrm>
              <a:off x="944724" y="3251565"/>
              <a:ext cx="1585733" cy="9721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175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761" tIns="39880" rIns="79761" bIns="398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97586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800" dirty="0">
                  <a:solidFill>
                    <a:schemeClr val="bg1"/>
                  </a:solidFill>
                  <a:latin typeface="Arial" panose="020B0604020202020204" pitchFamily="34" charset="0"/>
                  <a:ea typeface="굴림" charset="-127"/>
                  <a:cs typeface="Arial" panose="020B0604020202020204" pitchFamily="34" charset="0"/>
                </a:rPr>
                <a:t>IQ generator simulation results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A4F25F7D-CEF1-40ED-9700-0FC50A7C8E5A}"/>
              </a:ext>
            </a:extLst>
          </p:cNvPr>
          <p:cNvSpPr txBox="1"/>
          <p:nvPr/>
        </p:nvSpPr>
        <p:spPr>
          <a:xfrm>
            <a:off x="9066427" y="16511383"/>
            <a:ext cx="4647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Proposed phase shifter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51D95A7-8F3F-4FE3-817D-7FA5C1461EEA}"/>
              </a:ext>
            </a:extLst>
          </p:cNvPr>
          <p:cNvSpPr txBox="1"/>
          <p:nvPr/>
        </p:nvSpPr>
        <p:spPr>
          <a:xfrm>
            <a:off x="7814727" y="17231251"/>
            <a:ext cx="700547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700" dirty="0">
                <a:latin typeface="Arial" panose="020B0604020202020204" pitchFamily="34" charset="0"/>
                <a:cs typeface="Arial" panose="020B0604020202020204" pitchFamily="34" charset="0"/>
              </a:rPr>
              <a:t>Gilbert-cell based active phase shifter structure [1]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700" dirty="0">
                <a:latin typeface="Arial" panose="020B0604020202020204" pitchFamily="34" charset="0"/>
                <a:cs typeface="Arial" panose="020B0604020202020204" pitchFamily="34" charset="0"/>
              </a:rPr>
              <a:t>Hybrid coupler type IQ generator used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700" dirty="0">
                <a:latin typeface="Arial" panose="020B0604020202020204" pitchFamily="34" charset="0"/>
                <a:cs typeface="Arial" panose="020B0604020202020204" pitchFamily="34" charset="0"/>
              </a:rPr>
              <a:t>Phase(8bit), Gain(6bit) controlled by DAC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700" dirty="0">
                <a:latin typeface="Arial" panose="020B0604020202020204" pitchFamily="34" charset="0"/>
                <a:cs typeface="Arial" panose="020B0604020202020204" pitchFamily="34" charset="0"/>
              </a:rPr>
              <a:t>Short-channel transistor current source is used to cancel the channel length modulation effect [2]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700" dirty="0">
                <a:latin typeface="Arial" panose="020B0604020202020204" pitchFamily="34" charset="0"/>
                <a:cs typeface="Arial" panose="020B0604020202020204" pitchFamily="34" charset="0"/>
              </a:rPr>
              <a:t>Inter-stage VGA used for reduce IQ error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16D0F50-C757-44DD-ADDC-EAC1C0BD2DFF}"/>
              </a:ext>
            </a:extLst>
          </p:cNvPr>
          <p:cNvSpPr txBox="1"/>
          <p:nvPr/>
        </p:nvSpPr>
        <p:spPr>
          <a:xfrm>
            <a:off x="8303254" y="21324562"/>
            <a:ext cx="63092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JSSC – 0.13</a:t>
            </a:r>
            <a:r>
              <a:rPr lang="ko-KR" altLang="en-US" sz="2000" dirty="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𝜇</a:t>
            </a:r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CMOS phase shifters for X-,Ku-, and K-band phased arrays</a:t>
            </a:r>
          </a:p>
          <a:p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TCAS-‖ – A W-band vector modulator using short-channel transistor current sources and impedance compensation varactors</a:t>
            </a:r>
            <a:endParaRPr lang="ko-KR" alt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8426BDB1-7C27-4E77-B2A3-1E98DA2ECE51}"/>
              </a:ext>
            </a:extLst>
          </p:cNvPr>
          <p:cNvGrpSpPr/>
          <p:nvPr/>
        </p:nvGrpSpPr>
        <p:grpSpPr>
          <a:xfrm>
            <a:off x="8153421" y="23462601"/>
            <a:ext cx="6464880" cy="4398972"/>
            <a:chOff x="8047534" y="28041304"/>
            <a:chExt cx="6464880" cy="4398972"/>
          </a:xfrm>
        </p:grpSpPr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A7FE64CB-281D-4B7E-AC2F-EA4FCAC8ECBD}"/>
                </a:ext>
              </a:extLst>
            </p:cNvPr>
            <p:cNvSpPr/>
            <p:nvPr/>
          </p:nvSpPr>
          <p:spPr>
            <a:xfrm>
              <a:off x="8047534" y="28310697"/>
              <a:ext cx="6464880" cy="4129579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4" name="그룹 83">
              <a:extLst>
                <a:ext uri="{FF2B5EF4-FFF2-40B4-BE49-F238E27FC236}">
                  <a16:creationId xmlns:a16="http://schemas.microsoft.com/office/drawing/2014/main" id="{CE029A31-0F79-4EE7-8619-27F85B2B7993}"/>
                </a:ext>
              </a:extLst>
            </p:cNvPr>
            <p:cNvGrpSpPr/>
            <p:nvPr/>
          </p:nvGrpSpPr>
          <p:grpSpPr>
            <a:xfrm>
              <a:off x="8210246" y="28810036"/>
              <a:ext cx="5918816" cy="3498580"/>
              <a:chOff x="1516683" y="26771219"/>
              <a:chExt cx="7250826" cy="4285924"/>
            </a:xfrm>
          </p:grpSpPr>
          <p:grpSp>
            <p:nvGrpSpPr>
              <p:cNvPr id="82" name="그룹 81">
                <a:extLst>
                  <a:ext uri="{FF2B5EF4-FFF2-40B4-BE49-F238E27FC236}">
                    <a16:creationId xmlns:a16="http://schemas.microsoft.com/office/drawing/2014/main" id="{1076E220-309E-4941-9BDB-9A2714E6E57F}"/>
                  </a:ext>
                </a:extLst>
              </p:cNvPr>
              <p:cNvGrpSpPr/>
              <p:nvPr/>
            </p:nvGrpSpPr>
            <p:grpSpPr>
              <a:xfrm>
                <a:off x="1516683" y="26771219"/>
                <a:ext cx="7143600" cy="4285924"/>
                <a:chOff x="10164165" y="25755721"/>
                <a:chExt cx="7143600" cy="4285924"/>
              </a:xfrm>
            </p:grpSpPr>
            <p:pic>
              <p:nvPicPr>
                <p:cNvPr id="77" name="그림 76">
                  <a:extLst>
                    <a:ext uri="{FF2B5EF4-FFF2-40B4-BE49-F238E27FC236}">
                      <a16:creationId xmlns:a16="http://schemas.microsoft.com/office/drawing/2014/main" id="{3D27B274-5080-46D9-A855-2FE3697BFE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306890" y="26603120"/>
                  <a:ext cx="7000875" cy="3438525"/>
                </a:xfrm>
                <a:prstGeom prst="rect">
                  <a:avLst/>
                </a:prstGeom>
              </p:spPr>
            </p:pic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FBDBFDAC-7CFE-422A-AE7A-2F9D108B39AA}"/>
                    </a:ext>
                  </a:extLst>
                </p:cNvPr>
                <p:cNvSpPr txBox="1"/>
                <p:nvPr/>
              </p:nvSpPr>
              <p:spPr>
                <a:xfrm>
                  <a:off x="12266921" y="25755721"/>
                  <a:ext cx="2076841" cy="7917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Gain control DAC</a:t>
                  </a:r>
                  <a:endParaRPr lang="ko-KR" altLang="en-US" sz="18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074C1746-3420-40EC-AA65-0E160BD61739}"/>
                    </a:ext>
                  </a:extLst>
                </p:cNvPr>
                <p:cNvSpPr txBox="1"/>
                <p:nvPr/>
              </p:nvSpPr>
              <p:spPr>
                <a:xfrm>
                  <a:off x="10164165" y="25770449"/>
                  <a:ext cx="2405899" cy="7917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Phase control </a:t>
                  </a:r>
                </a:p>
                <a:p>
                  <a:pPr algn="ctr"/>
                  <a:r>
                    <a:rPr lang="en-US" altLang="ko-KR" sz="1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DAC (+)</a:t>
                  </a:r>
                  <a:endParaRPr lang="ko-KR" altLang="en-US" sz="18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6D3C5EF-0EB1-48B0-851A-5603691EE3E1}"/>
                  </a:ext>
                </a:extLst>
              </p:cNvPr>
              <p:cNvSpPr txBox="1"/>
              <p:nvPr/>
            </p:nvSpPr>
            <p:spPr>
              <a:xfrm>
                <a:off x="6361610" y="26785947"/>
                <a:ext cx="2405899" cy="791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Phase control </a:t>
                </a:r>
              </a:p>
              <a:p>
                <a:pPr algn="ctr"/>
                <a:r>
                  <a:rPr lang="en-US" altLang="ko-KR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DAC (-)</a:t>
                </a:r>
                <a:endParaRPr lang="ko-KR" altLang="en-US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6" name="그룹 85">
              <a:extLst>
                <a:ext uri="{FF2B5EF4-FFF2-40B4-BE49-F238E27FC236}">
                  <a16:creationId xmlns:a16="http://schemas.microsoft.com/office/drawing/2014/main" id="{B80D1B1B-CC7A-497E-B9BA-1783D104808F}"/>
                </a:ext>
              </a:extLst>
            </p:cNvPr>
            <p:cNvGrpSpPr/>
            <p:nvPr/>
          </p:nvGrpSpPr>
          <p:grpSpPr>
            <a:xfrm>
              <a:off x="8197367" y="28041304"/>
              <a:ext cx="6177152" cy="564341"/>
              <a:chOff x="944724" y="3239407"/>
              <a:chExt cx="1597344" cy="109371"/>
            </a:xfrm>
          </p:grpSpPr>
          <p:sp>
            <p:nvSpPr>
              <p:cNvPr id="87" name="직사각형 86">
                <a:extLst>
                  <a:ext uri="{FF2B5EF4-FFF2-40B4-BE49-F238E27FC236}">
                    <a16:creationId xmlns:a16="http://schemas.microsoft.com/office/drawing/2014/main" id="{FF4E2071-A166-4172-8A2D-DA9F7A386D77}"/>
                  </a:ext>
                </a:extLst>
              </p:cNvPr>
              <p:cNvSpPr/>
              <p:nvPr/>
            </p:nvSpPr>
            <p:spPr bwMode="auto">
              <a:xfrm>
                <a:off x="957675" y="3239407"/>
                <a:ext cx="1584393" cy="97215"/>
              </a:xfrm>
              <a:prstGeom prst="rect">
                <a:avLst/>
              </a:prstGeom>
              <a:solidFill>
                <a:schemeClr val="tx1"/>
              </a:solidFill>
              <a:ln w="317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9761" tIns="39880" rIns="79761" bIns="398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797586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570" dirty="0">
                  <a:solidFill>
                    <a:schemeClr val="bg1"/>
                  </a:solidFill>
                  <a:latin typeface="Arial" panose="020B0604020202020204" pitchFamily="34" charset="0"/>
                  <a:ea typeface="굴림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88" name="직사각형 87">
                <a:extLst>
                  <a:ext uri="{FF2B5EF4-FFF2-40B4-BE49-F238E27FC236}">
                    <a16:creationId xmlns:a16="http://schemas.microsoft.com/office/drawing/2014/main" id="{D38209BB-D9D6-4D21-B8D3-F1B48C8F61C6}"/>
                  </a:ext>
                </a:extLst>
              </p:cNvPr>
              <p:cNvSpPr/>
              <p:nvPr/>
            </p:nvSpPr>
            <p:spPr bwMode="auto">
              <a:xfrm>
                <a:off x="944724" y="3251563"/>
                <a:ext cx="1585733" cy="9721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9761" tIns="39880" rIns="79761" bIns="398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79758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2800" dirty="0">
                    <a:solidFill>
                      <a:schemeClr val="bg1"/>
                    </a:solidFill>
                    <a:latin typeface="Arial" panose="020B0604020202020204" pitchFamily="34" charset="0"/>
                    <a:ea typeface="굴림" charset="-127"/>
                    <a:cs typeface="Arial" panose="020B0604020202020204" pitchFamily="34" charset="0"/>
                  </a:rPr>
                  <a:t>Phase / gain control DAC schematic</a:t>
                </a:r>
              </a:p>
            </p:txBody>
          </p:sp>
        </p:grpSp>
      </p:grpSp>
      <p:graphicFrame>
        <p:nvGraphicFramePr>
          <p:cNvPr id="90" name="개체 89">
            <a:extLst>
              <a:ext uri="{FF2B5EF4-FFF2-40B4-BE49-F238E27FC236}">
                <a16:creationId xmlns:a16="http://schemas.microsoft.com/office/drawing/2014/main" id="{17EFBCAF-A463-4AA0-930E-EF55F57081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303325"/>
              </p:ext>
            </p:extLst>
          </p:nvPr>
        </p:nvGraphicFramePr>
        <p:xfrm>
          <a:off x="6793401" y="33929682"/>
          <a:ext cx="3654964" cy="293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Graph" r:id="rId8" imgW="3492360" imgH="2806920" progId="Origin95.Graph">
                  <p:embed/>
                </p:oleObj>
              </mc:Choice>
              <mc:Fallback>
                <p:oleObj name="Graph" r:id="rId8" imgW="3492360" imgH="280692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93401" y="33929682"/>
                        <a:ext cx="3654964" cy="2937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개체 91">
            <a:extLst>
              <a:ext uri="{FF2B5EF4-FFF2-40B4-BE49-F238E27FC236}">
                <a16:creationId xmlns:a16="http://schemas.microsoft.com/office/drawing/2014/main" id="{748AA616-39DD-4D91-801F-FC6210AF0F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733170"/>
              </p:ext>
            </p:extLst>
          </p:nvPr>
        </p:nvGraphicFramePr>
        <p:xfrm>
          <a:off x="10521554" y="33929682"/>
          <a:ext cx="3666582" cy="293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Graph" r:id="rId10" imgW="3495240" imgH="2799720" progId="Origin95.Graph">
                  <p:embed/>
                </p:oleObj>
              </mc:Choice>
              <mc:Fallback>
                <p:oleObj name="Graph" r:id="rId10" imgW="3495240" imgH="279972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521554" y="33929682"/>
                        <a:ext cx="3666582" cy="2937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3" name="그룹 92">
            <a:extLst>
              <a:ext uri="{FF2B5EF4-FFF2-40B4-BE49-F238E27FC236}">
                <a16:creationId xmlns:a16="http://schemas.microsoft.com/office/drawing/2014/main" id="{8D1FA398-DE7D-4CDE-A436-F3B70C3CB1ED}"/>
              </a:ext>
            </a:extLst>
          </p:cNvPr>
          <p:cNvGrpSpPr/>
          <p:nvPr/>
        </p:nvGrpSpPr>
        <p:grpSpPr>
          <a:xfrm>
            <a:off x="1997434" y="33346085"/>
            <a:ext cx="3782618" cy="564341"/>
            <a:chOff x="944724" y="3239407"/>
            <a:chExt cx="1597344" cy="109371"/>
          </a:xfrm>
        </p:grpSpPr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id="{AE6975A2-8C4C-4900-9E27-7E9C20C20C06}"/>
                </a:ext>
              </a:extLst>
            </p:cNvPr>
            <p:cNvSpPr/>
            <p:nvPr/>
          </p:nvSpPr>
          <p:spPr bwMode="auto">
            <a:xfrm>
              <a:off x="957675" y="3239407"/>
              <a:ext cx="1584393" cy="97215"/>
            </a:xfrm>
            <a:prstGeom prst="rect">
              <a:avLst/>
            </a:prstGeom>
            <a:solidFill>
              <a:schemeClr val="tx1"/>
            </a:solidFill>
            <a:ln w="3175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761" tIns="39880" rIns="79761" bIns="398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97586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570" dirty="0">
                <a:solidFill>
                  <a:schemeClr val="bg1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endParaRPr>
            </a:p>
          </p:txBody>
        </p:sp>
        <p:sp>
          <p:nvSpPr>
            <p:cNvPr id="95" name="직사각형 94">
              <a:extLst>
                <a:ext uri="{FF2B5EF4-FFF2-40B4-BE49-F238E27FC236}">
                  <a16:creationId xmlns:a16="http://schemas.microsoft.com/office/drawing/2014/main" id="{1290C59F-F217-4679-9705-ED838313D5F7}"/>
                </a:ext>
              </a:extLst>
            </p:cNvPr>
            <p:cNvSpPr/>
            <p:nvPr/>
          </p:nvSpPr>
          <p:spPr bwMode="auto">
            <a:xfrm>
              <a:off x="944724" y="3251563"/>
              <a:ext cx="1585733" cy="9721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175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761" tIns="39880" rIns="79761" bIns="398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97586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800" dirty="0">
                  <a:solidFill>
                    <a:schemeClr val="bg1"/>
                  </a:solidFill>
                  <a:latin typeface="Arial" panose="020B0604020202020204" pitchFamily="34" charset="0"/>
                  <a:ea typeface="굴림" charset="-127"/>
                  <a:cs typeface="Arial" panose="020B0604020202020204" pitchFamily="34" charset="0"/>
                </a:rPr>
                <a:t>IQ generator layout</a:t>
              </a: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79C5EC17-337E-421B-A016-A2765E78FCB4}"/>
              </a:ext>
            </a:extLst>
          </p:cNvPr>
          <p:cNvSpPr txBox="1"/>
          <p:nvPr/>
        </p:nvSpPr>
        <p:spPr>
          <a:xfrm>
            <a:off x="1415611" y="37318621"/>
            <a:ext cx="13263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Hybrid coupler type IQ generator is optimized at 144 GHz.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The loss characteristic is -2 dB (ideal distribution loss 3 dB is excluded)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The phase difference characteristic is 87˚ (3˚ phase error)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 descr="시스템 생성 대체 텍스트:&#10;ii[111(1니(』(」r』 &#10;별Jll ">
            <a:extLst>
              <a:ext uri="{FF2B5EF4-FFF2-40B4-BE49-F238E27FC236}">
                <a16:creationId xmlns:a16="http://schemas.microsoft.com/office/drawing/2014/main" id="{D20407FA-04CB-4954-B577-207F4208E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10634" r="5861" b="4362"/>
          <a:stretch/>
        </p:blipFill>
        <p:spPr bwMode="auto">
          <a:xfrm rot="5400000">
            <a:off x="24499369" y="10029733"/>
            <a:ext cx="3646884" cy="449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" name="그룹 109">
            <a:extLst>
              <a:ext uri="{FF2B5EF4-FFF2-40B4-BE49-F238E27FC236}">
                <a16:creationId xmlns:a16="http://schemas.microsoft.com/office/drawing/2014/main" id="{45D905D6-A2A1-4176-BEE3-9B7B7B91A469}"/>
              </a:ext>
            </a:extLst>
          </p:cNvPr>
          <p:cNvGrpSpPr/>
          <p:nvPr/>
        </p:nvGrpSpPr>
        <p:grpSpPr>
          <a:xfrm>
            <a:off x="16953801" y="9582653"/>
            <a:ext cx="4525122" cy="608031"/>
            <a:chOff x="944724" y="3239407"/>
            <a:chExt cx="1597344" cy="109371"/>
          </a:xfrm>
        </p:grpSpPr>
        <p:sp>
          <p:nvSpPr>
            <p:cNvPr id="111" name="직사각형 110">
              <a:extLst>
                <a:ext uri="{FF2B5EF4-FFF2-40B4-BE49-F238E27FC236}">
                  <a16:creationId xmlns:a16="http://schemas.microsoft.com/office/drawing/2014/main" id="{EB81C156-FE7D-4F4E-9F0A-140B5C7BA8C8}"/>
                </a:ext>
              </a:extLst>
            </p:cNvPr>
            <p:cNvSpPr/>
            <p:nvPr/>
          </p:nvSpPr>
          <p:spPr bwMode="auto">
            <a:xfrm>
              <a:off x="957675" y="3239407"/>
              <a:ext cx="1584393" cy="97215"/>
            </a:xfrm>
            <a:prstGeom prst="rect">
              <a:avLst/>
            </a:prstGeom>
            <a:solidFill>
              <a:schemeClr val="tx1"/>
            </a:solidFill>
            <a:ln w="3175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761" tIns="39880" rIns="79761" bIns="398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97586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570" dirty="0">
                <a:solidFill>
                  <a:schemeClr val="bg1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endParaRPr>
            </a:p>
          </p:txBody>
        </p:sp>
        <p:sp>
          <p:nvSpPr>
            <p:cNvPr id="112" name="직사각형 111">
              <a:extLst>
                <a:ext uri="{FF2B5EF4-FFF2-40B4-BE49-F238E27FC236}">
                  <a16:creationId xmlns:a16="http://schemas.microsoft.com/office/drawing/2014/main" id="{2451B528-EBBD-49FB-8A12-67C9B3FD45D2}"/>
                </a:ext>
              </a:extLst>
            </p:cNvPr>
            <p:cNvSpPr/>
            <p:nvPr/>
          </p:nvSpPr>
          <p:spPr bwMode="auto">
            <a:xfrm>
              <a:off x="944724" y="3251563"/>
              <a:ext cx="1585733" cy="9721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175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761" tIns="39880" rIns="79761" bIns="398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97586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800" dirty="0">
                  <a:solidFill>
                    <a:schemeClr val="bg1"/>
                  </a:solidFill>
                  <a:latin typeface="Arial" panose="020B0604020202020204" pitchFamily="34" charset="0"/>
                  <a:ea typeface="굴림" charset="-127"/>
                  <a:cs typeface="Arial" panose="020B0604020202020204" pitchFamily="34" charset="0"/>
                </a:rPr>
                <a:t> Measurement set-up</a:t>
              </a:r>
            </a:p>
          </p:txBody>
        </p:sp>
      </p:grpSp>
      <p:grpSp>
        <p:nvGrpSpPr>
          <p:cNvPr id="115" name="그룹 114">
            <a:extLst>
              <a:ext uri="{FF2B5EF4-FFF2-40B4-BE49-F238E27FC236}">
                <a16:creationId xmlns:a16="http://schemas.microsoft.com/office/drawing/2014/main" id="{535ED65C-7486-4ED6-B50E-34517F527A8D}"/>
              </a:ext>
            </a:extLst>
          </p:cNvPr>
          <p:cNvGrpSpPr/>
          <p:nvPr/>
        </p:nvGrpSpPr>
        <p:grpSpPr>
          <a:xfrm>
            <a:off x="15748227" y="10308507"/>
            <a:ext cx="7452641" cy="4144304"/>
            <a:chOff x="779146" y="3215683"/>
            <a:chExt cx="6096000" cy="3389896"/>
          </a:xfrm>
        </p:grpSpPr>
        <p:pic>
          <p:nvPicPr>
            <p:cNvPr id="116" name="Picture 7" descr="시스템 생성 대체 텍스트:&#10;ii[111(1니(』(」r』 &#10;별Jll ">
              <a:extLst>
                <a:ext uri="{FF2B5EF4-FFF2-40B4-BE49-F238E27FC236}">
                  <a16:creationId xmlns:a16="http://schemas.microsoft.com/office/drawing/2014/main" id="{A750FA8C-EE36-4811-8EC3-2AFC68AB21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04" t="10634" r="20081" b="12625"/>
            <a:stretch/>
          </p:blipFill>
          <p:spPr bwMode="auto">
            <a:xfrm rot="5400000">
              <a:off x="3517402" y="5755379"/>
              <a:ext cx="655589" cy="1044812"/>
            </a:xfrm>
            <a:prstGeom prst="rect">
              <a:avLst/>
            </a:prstGeom>
            <a:noFill/>
            <a:scene3d>
              <a:camera prst="orthographicFront">
                <a:rot lat="0" lon="36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그림 116">
              <a:extLst>
                <a:ext uri="{FF2B5EF4-FFF2-40B4-BE49-F238E27FC236}">
                  <a16:creationId xmlns:a16="http://schemas.microsoft.com/office/drawing/2014/main" id="{091F0160-CB04-4ED0-A1A2-0142698AE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79146" y="3215683"/>
              <a:ext cx="6096000" cy="3143250"/>
            </a:xfrm>
            <a:prstGeom prst="rect">
              <a:avLst/>
            </a:prstGeom>
          </p:spPr>
        </p:pic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F8115433-131B-4C8A-82E1-D0BB13189B02}"/>
                </a:ext>
              </a:extLst>
            </p:cNvPr>
            <p:cNvSpPr/>
            <p:nvPr/>
          </p:nvSpPr>
          <p:spPr>
            <a:xfrm>
              <a:off x="927159" y="4722607"/>
              <a:ext cx="1977406" cy="570155"/>
            </a:xfrm>
            <a:custGeom>
              <a:avLst/>
              <a:gdLst>
                <a:gd name="connsiteX0" fmla="*/ 1977406 w 1977406"/>
                <a:gd name="connsiteY0" fmla="*/ 0 h 570155"/>
                <a:gd name="connsiteX1" fmla="*/ 245425 w 1977406"/>
                <a:gd name="connsiteY1" fmla="*/ 107577 h 570155"/>
                <a:gd name="connsiteX2" fmla="*/ 51787 w 1977406"/>
                <a:gd name="connsiteY2" fmla="*/ 570155 h 57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7406" h="570155">
                  <a:moveTo>
                    <a:pt x="1977406" y="0"/>
                  </a:moveTo>
                  <a:cubicBezTo>
                    <a:pt x="1271884" y="6275"/>
                    <a:pt x="566362" y="12551"/>
                    <a:pt x="245425" y="107577"/>
                  </a:cubicBezTo>
                  <a:cubicBezTo>
                    <a:pt x="-75512" y="202603"/>
                    <a:pt x="-11863" y="386379"/>
                    <a:pt x="51787" y="57015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873B589A-E356-4C9F-975D-43EA6631BBF4}"/>
                </a:ext>
              </a:extLst>
            </p:cNvPr>
            <p:cNvSpPr/>
            <p:nvPr/>
          </p:nvSpPr>
          <p:spPr>
            <a:xfrm flipH="1">
              <a:off x="4536901" y="4722606"/>
              <a:ext cx="2143597" cy="570155"/>
            </a:xfrm>
            <a:custGeom>
              <a:avLst/>
              <a:gdLst>
                <a:gd name="connsiteX0" fmla="*/ 1977406 w 1977406"/>
                <a:gd name="connsiteY0" fmla="*/ 0 h 570155"/>
                <a:gd name="connsiteX1" fmla="*/ 245425 w 1977406"/>
                <a:gd name="connsiteY1" fmla="*/ 107577 h 570155"/>
                <a:gd name="connsiteX2" fmla="*/ 51787 w 1977406"/>
                <a:gd name="connsiteY2" fmla="*/ 570155 h 57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7406" h="570155">
                  <a:moveTo>
                    <a:pt x="1977406" y="0"/>
                  </a:moveTo>
                  <a:cubicBezTo>
                    <a:pt x="1271884" y="6275"/>
                    <a:pt x="566362" y="12551"/>
                    <a:pt x="245425" y="107577"/>
                  </a:cubicBezTo>
                  <a:cubicBezTo>
                    <a:pt x="-75512" y="202603"/>
                    <a:pt x="-11863" y="386379"/>
                    <a:pt x="51787" y="57015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0" name="직선 연결선 119">
              <a:extLst>
                <a:ext uri="{FF2B5EF4-FFF2-40B4-BE49-F238E27FC236}">
                  <a16:creationId xmlns:a16="http://schemas.microsoft.com/office/drawing/2014/main" id="{BBF2B6A0-A3F2-4824-BBEF-91D955866FFA}"/>
                </a:ext>
              </a:extLst>
            </p:cNvPr>
            <p:cNvCxnSpPr>
              <a:cxnSpLocks/>
            </p:cNvCxnSpPr>
            <p:nvPr/>
          </p:nvCxnSpPr>
          <p:spPr>
            <a:xfrm>
              <a:off x="2718423" y="5733826"/>
              <a:ext cx="420056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직선 연결선 120">
              <a:extLst>
                <a:ext uri="{FF2B5EF4-FFF2-40B4-BE49-F238E27FC236}">
                  <a16:creationId xmlns:a16="http://schemas.microsoft.com/office/drawing/2014/main" id="{F0664285-B2B3-497D-BC2E-FF93D67E8217}"/>
                </a:ext>
              </a:extLst>
            </p:cNvPr>
            <p:cNvCxnSpPr>
              <a:cxnSpLocks/>
            </p:cNvCxnSpPr>
            <p:nvPr/>
          </p:nvCxnSpPr>
          <p:spPr>
            <a:xfrm>
              <a:off x="4502591" y="5703346"/>
              <a:ext cx="420056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F941AD65-E2D8-4989-8C56-CD81FB097B63}"/>
                  </a:ext>
                </a:extLst>
              </p:cNvPr>
              <p:cNvSpPr txBox="1"/>
              <p:nvPr/>
            </p:nvSpPr>
            <p:spPr>
              <a:xfrm>
                <a:off x="16330132" y="14365647"/>
                <a:ext cx="12772945" cy="2354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ko-K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Vector control states of proposed phase shifter is measured by Keysight PNA (N-5247B) with D-band extender (N5262BW06-STD) and D-band Cascade probe tip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ko-KR" sz="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ko-K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Chip area : 0.9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8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𝑚𝑚</m:t>
                        </m:r>
                      </m:e>
                      <m:sup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ko-KR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F941AD65-E2D8-4989-8C56-CD81FB097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0132" y="14365647"/>
                <a:ext cx="12772945" cy="2354491"/>
              </a:xfrm>
              <a:prstGeom prst="rect">
                <a:avLst/>
              </a:prstGeom>
              <a:blipFill>
                <a:blip r:embed="rId16"/>
                <a:stretch>
                  <a:fillRect l="-859" t="-28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4" name="개체 123">
            <a:extLst>
              <a:ext uri="{FF2B5EF4-FFF2-40B4-BE49-F238E27FC236}">
                <a16:creationId xmlns:a16="http://schemas.microsoft.com/office/drawing/2014/main" id="{09B9F319-830B-4455-9E36-B4CA81E311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976391"/>
              </p:ext>
            </p:extLst>
          </p:nvPr>
        </p:nvGraphicFramePr>
        <p:xfrm>
          <a:off x="16884250" y="16856740"/>
          <a:ext cx="4789912" cy="3854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Graph" r:id="rId17" imgW="3486240" imgH="2805840" progId="Origin95.Graph">
                  <p:embed/>
                </p:oleObj>
              </mc:Choice>
              <mc:Fallback>
                <p:oleObj name="Graph" r:id="rId17" imgW="3486240" imgH="280584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884250" y="16856740"/>
                        <a:ext cx="4789912" cy="3854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개체 124">
            <a:extLst>
              <a:ext uri="{FF2B5EF4-FFF2-40B4-BE49-F238E27FC236}">
                <a16:creationId xmlns:a16="http://schemas.microsoft.com/office/drawing/2014/main" id="{BB3FE309-9341-46C5-8A60-B190659BFB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54901"/>
              </p:ext>
            </p:extLst>
          </p:nvPr>
        </p:nvGraphicFramePr>
        <p:xfrm>
          <a:off x="22443519" y="16870901"/>
          <a:ext cx="4789912" cy="385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Graph" r:id="rId19" imgW="3475080" imgH="2799720" progId="Origin95.Graph">
                  <p:embed/>
                </p:oleObj>
              </mc:Choice>
              <mc:Fallback>
                <p:oleObj name="Graph" r:id="rId19" imgW="3475080" imgH="279972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2443519" y="16870901"/>
                        <a:ext cx="4789912" cy="3859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7" name="그룹 126">
            <a:extLst>
              <a:ext uri="{FF2B5EF4-FFF2-40B4-BE49-F238E27FC236}">
                <a16:creationId xmlns:a16="http://schemas.microsoft.com/office/drawing/2014/main" id="{87AAFCD3-1ADB-4714-854F-59AAEC7212FD}"/>
              </a:ext>
            </a:extLst>
          </p:cNvPr>
          <p:cNvGrpSpPr/>
          <p:nvPr/>
        </p:nvGrpSpPr>
        <p:grpSpPr>
          <a:xfrm>
            <a:off x="20320693" y="16087210"/>
            <a:ext cx="4525122" cy="608031"/>
            <a:chOff x="944724" y="3239407"/>
            <a:chExt cx="1597344" cy="109371"/>
          </a:xfrm>
        </p:grpSpPr>
        <p:sp>
          <p:nvSpPr>
            <p:cNvPr id="128" name="직사각형 127">
              <a:extLst>
                <a:ext uri="{FF2B5EF4-FFF2-40B4-BE49-F238E27FC236}">
                  <a16:creationId xmlns:a16="http://schemas.microsoft.com/office/drawing/2014/main" id="{06A403F8-6E56-4FD4-973D-CD716C499C01}"/>
                </a:ext>
              </a:extLst>
            </p:cNvPr>
            <p:cNvSpPr/>
            <p:nvPr/>
          </p:nvSpPr>
          <p:spPr bwMode="auto">
            <a:xfrm>
              <a:off x="957675" y="3239407"/>
              <a:ext cx="1584393" cy="97215"/>
            </a:xfrm>
            <a:prstGeom prst="rect">
              <a:avLst/>
            </a:prstGeom>
            <a:solidFill>
              <a:schemeClr val="tx1"/>
            </a:solidFill>
            <a:ln w="3175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761" tIns="39880" rIns="79761" bIns="398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97586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570" dirty="0">
                <a:solidFill>
                  <a:schemeClr val="bg1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endParaRPr>
            </a:p>
          </p:txBody>
        </p:sp>
        <p:sp>
          <p:nvSpPr>
            <p:cNvPr id="129" name="직사각형 128">
              <a:extLst>
                <a:ext uri="{FF2B5EF4-FFF2-40B4-BE49-F238E27FC236}">
                  <a16:creationId xmlns:a16="http://schemas.microsoft.com/office/drawing/2014/main" id="{CA57D7CA-A78F-4537-929A-E0B9A463C034}"/>
                </a:ext>
              </a:extLst>
            </p:cNvPr>
            <p:cNvSpPr/>
            <p:nvPr/>
          </p:nvSpPr>
          <p:spPr bwMode="auto">
            <a:xfrm>
              <a:off x="944724" y="3251563"/>
              <a:ext cx="1585733" cy="9721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175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761" tIns="39880" rIns="79761" bIns="398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97586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800" dirty="0">
                  <a:solidFill>
                    <a:schemeClr val="bg1"/>
                  </a:solidFill>
                  <a:latin typeface="Arial" panose="020B0604020202020204" pitchFamily="34" charset="0"/>
                  <a:ea typeface="굴림" charset="-127"/>
                  <a:cs typeface="Arial" panose="020B0604020202020204" pitchFamily="34" charset="0"/>
                </a:rPr>
                <a:t> Measurement results</a:t>
              </a: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40C4483C-74CA-4844-B815-0BEBB916079D}"/>
              </a:ext>
            </a:extLst>
          </p:cNvPr>
          <p:cNvSpPr txBox="1"/>
          <p:nvPr/>
        </p:nvSpPr>
        <p:spPr>
          <a:xfrm>
            <a:off x="18432433" y="20663328"/>
            <a:ext cx="2635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(a) Return loss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49A36463-AE73-458A-A390-0F5DF80201A1}"/>
              </a:ext>
            </a:extLst>
          </p:cNvPr>
          <p:cNvSpPr txBox="1"/>
          <p:nvPr/>
        </p:nvSpPr>
        <p:spPr>
          <a:xfrm>
            <a:off x="23827431" y="20663328"/>
            <a:ext cx="305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(b) Insertion loss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6" name="그림 125">
            <a:extLst>
              <a:ext uri="{FF2B5EF4-FFF2-40B4-BE49-F238E27FC236}">
                <a16:creationId xmlns:a16="http://schemas.microsoft.com/office/drawing/2014/main" id="{B7B03B78-8A58-453C-B939-33C090A61587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r="1724"/>
          <a:stretch/>
        </p:blipFill>
        <p:spPr>
          <a:xfrm>
            <a:off x="15748227" y="22144965"/>
            <a:ext cx="3960000" cy="3937480"/>
          </a:xfrm>
          <a:prstGeom prst="rect">
            <a:avLst/>
          </a:prstGeom>
        </p:spPr>
      </p:pic>
      <p:sp>
        <p:nvSpPr>
          <p:cNvPr id="135" name="TextBox 134">
            <a:extLst>
              <a:ext uri="{FF2B5EF4-FFF2-40B4-BE49-F238E27FC236}">
                <a16:creationId xmlns:a16="http://schemas.microsoft.com/office/drawing/2014/main" id="{A40EFD67-605C-4775-8F56-00D12D97C9C3}"/>
              </a:ext>
            </a:extLst>
          </p:cNvPr>
          <p:cNvSpPr txBox="1"/>
          <p:nvPr/>
        </p:nvSpPr>
        <p:spPr>
          <a:xfrm>
            <a:off x="15800952" y="26157264"/>
            <a:ext cx="39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(c) Constellation – all bit</a:t>
            </a:r>
          </a:p>
          <a:p>
            <a:pPr algn="ctr"/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(phase-8bit / gain-6bit)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96D831E-7A54-4F91-9E26-D4407B4CF117}"/>
              </a:ext>
            </a:extLst>
          </p:cNvPr>
          <p:cNvSpPr txBox="1"/>
          <p:nvPr/>
        </p:nvSpPr>
        <p:spPr>
          <a:xfrm>
            <a:off x="20630907" y="26138214"/>
            <a:ext cx="39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(d) Constellation - LUT</a:t>
            </a:r>
          </a:p>
          <a:p>
            <a:pPr algn="ctr"/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(phase-6bit / gain-4bit)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B2252D8-4AD2-4C3D-92B7-D612642A849E}"/>
              </a:ext>
            </a:extLst>
          </p:cNvPr>
          <p:cNvSpPr txBox="1"/>
          <p:nvPr/>
        </p:nvSpPr>
        <p:spPr>
          <a:xfrm>
            <a:off x="25371964" y="26118461"/>
            <a:ext cx="39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(e) Constellation - LUT</a:t>
            </a:r>
          </a:p>
          <a:p>
            <a:pPr algn="ctr"/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(phase-5bit / gain-3bit)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36E1520-F5D5-4F7B-9B59-3F16B7182BE6}"/>
              </a:ext>
            </a:extLst>
          </p:cNvPr>
          <p:cNvSpPr txBox="1"/>
          <p:nvPr/>
        </p:nvSpPr>
        <p:spPr>
          <a:xfrm>
            <a:off x="16253931" y="21088595"/>
            <a:ext cx="12772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Return loss : S11&lt;-5dB / S22&lt;-10dB (in D-band)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Minimum insertion loss : -13 dB (@150 GHz)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5305CE0-9765-4CBE-89BC-5F823DA6FE8A}"/>
              </a:ext>
            </a:extLst>
          </p:cNvPr>
          <p:cNvSpPr txBox="1"/>
          <p:nvPr/>
        </p:nvSpPr>
        <p:spPr>
          <a:xfrm>
            <a:off x="16057046" y="27134384"/>
            <a:ext cx="132442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All phase and gain bits at 150GHz in Figure (c) are used to make the target vector by using the look-up-table (LUT) generation method [3]. The LUT generation results of phase-6bit, gain-4bit in Figure (d), and phase-5bit, gain-3bit in Figure (e).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RMS errors : (d) – phase:0.98˚,gain:0.145dB / (e) – phase:1.01˚,gain:0.15dB 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1" name="Picture 27" descr="시스템 생성 대체 텍스트:&#10;-11 &#10;-13 &#10;-15 &#10;-19 &#10;-31 &#10;-19 &#10;-17 &#10;-15 &#10;-13 &#10;-11 &#10;270 &#10;210 ">
            <a:extLst>
              <a:ext uri="{FF2B5EF4-FFF2-40B4-BE49-F238E27FC236}">
                <a16:creationId xmlns:a16="http://schemas.microsoft.com/office/drawing/2014/main" id="{78A72109-C0C4-49C7-958A-C298D5194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4154" y="22185219"/>
            <a:ext cx="482625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시스템 생성 대체 텍스트:&#10;-11 &#10;-13 &#10;-15 &#10;-19 &#10;수) &#10;-19 &#10;-17 &#10;-15 &#10;-13 &#10;210 &#10;-11 ">
            <a:extLst>
              <a:ext uri="{FF2B5EF4-FFF2-40B4-BE49-F238E27FC236}">
                <a16:creationId xmlns:a16="http://schemas.microsoft.com/office/drawing/2014/main" id="{3F99B247-BD6B-41B2-9677-713FCBC6A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1731" y="22220538"/>
            <a:ext cx="4759525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TextBox 141">
            <a:extLst>
              <a:ext uri="{FF2B5EF4-FFF2-40B4-BE49-F238E27FC236}">
                <a16:creationId xmlns:a16="http://schemas.microsoft.com/office/drawing/2014/main" id="{16AEB09A-4FCB-4115-BF40-D269E93A02B9}"/>
              </a:ext>
            </a:extLst>
          </p:cNvPr>
          <p:cNvSpPr txBox="1"/>
          <p:nvPr/>
        </p:nvSpPr>
        <p:spPr>
          <a:xfrm>
            <a:off x="16491391" y="29521208"/>
            <a:ext cx="12943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 MWCL – A 60-GHz polar vector modulator with lookup table-based calibration</a:t>
            </a:r>
            <a:endParaRPr lang="ko-KR" alt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8" name="그룹 97">
            <a:extLst>
              <a:ext uri="{FF2B5EF4-FFF2-40B4-BE49-F238E27FC236}">
                <a16:creationId xmlns:a16="http://schemas.microsoft.com/office/drawing/2014/main" id="{795A75AE-0742-4A9F-B2D0-4C59B7A6A592}"/>
              </a:ext>
            </a:extLst>
          </p:cNvPr>
          <p:cNvGrpSpPr/>
          <p:nvPr/>
        </p:nvGrpSpPr>
        <p:grpSpPr>
          <a:xfrm>
            <a:off x="20557079" y="30191565"/>
            <a:ext cx="4525122" cy="608031"/>
            <a:chOff x="944724" y="3239407"/>
            <a:chExt cx="1597344" cy="109371"/>
          </a:xfrm>
        </p:grpSpPr>
        <p:sp>
          <p:nvSpPr>
            <p:cNvPr id="99" name="직사각형 98">
              <a:extLst>
                <a:ext uri="{FF2B5EF4-FFF2-40B4-BE49-F238E27FC236}">
                  <a16:creationId xmlns:a16="http://schemas.microsoft.com/office/drawing/2014/main" id="{FB51C8F0-D8B0-4A4D-B032-5FA4F1132E15}"/>
                </a:ext>
              </a:extLst>
            </p:cNvPr>
            <p:cNvSpPr/>
            <p:nvPr/>
          </p:nvSpPr>
          <p:spPr bwMode="auto">
            <a:xfrm>
              <a:off x="957675" y="3239407"/>
              <a:ext cx="1584393" cy="97215"/>
            </a:xfrm>
            <a:prstGeom prst="rect">
              <a:avLst/>
            </a:prstGeom>
            <a:solidFill>
              <a:schemeClr val="tx1"/>
            </a:solidFill>
            <a:ln w="3175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761" tIns="39880" rIns="79761" bIns="398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97586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570" dirty="0">
                <a:solidFill>
                  <a:schemeClr val="bg1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endParaRPr>
            </a:p>
          </p:txBody>
        </p:sp>
        <p:sp>
          <p:nvSpPr>
            <p:cNvPr id="103" name="직사각형 102">
              <a:extLst>
                <a:ext uri="{FF2B5EF4-FFF2-40B4-BE49-F238E27FC236}">
                  <a16:creationId xmlns:a16="http://schemas.microsoft.com/office/drawing/2014/main" id="{C2368637-49D0-4C05-805E-62CD4CD3044A}"/>
                </a:ext>
              </a:extLst>
            </p:cNvPr>
            <p:cNvSpPr/>
            <p:nvPr/>
          </p:nvSpPr>
          <p:spPr bwMode="auto">
            <a:xfrm>
              <a:off x="944724" y="3251563"/>
              <a:ext cx="1585733" cy="9721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175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761" tIns="39880" rIns="79761" bIns="398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97586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800" dirty="0">
                  <a:solidFill>
                    <a:schemeClr val="bg1"/>
                  </a:solidFill>
                  <a:latin typeface="Arial" panose="020B0604020202020204" pitchFamily="34" charset="0"/>
                  <a:ea typeface="굴림" charset="-127"/>
                  <a:cs typeface="Arial" panose="020B0604020202020204" pitchFamily="34" charset="0"/>
                </a:rPr>
                <a:t>Comparison table</a:t>
              </a: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DB07B08B-2E5C-4B80-95F8-16FA2067AB0C}"/>
              </a:ext>
            </a:extLst>
          </p:cNvPr>
          <p:cNvSpPr txBox="1"/>
          <p:nvPr/>
        </p:nvSpPr>
        <p:spPr>
          <a:xfrm>
            <a:off x="24664311" y="35106950"/>
            <a:ext cx="4402601" cy="39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* Best value in given frequency band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0775C0D-75F6-4E0A-9E49-7681E2F94268}"/>
              </a:ext>
            </a:extLst>
          </p:cNvPr>
          <p:cNvSpPr txBox="1"/>
          <p:nvPr/>
        </p:nvSpPr>
        <p:spPr>
          <a:xfrm>
            <a:off x="15654226" y="36787326"/>
            <a:ext cx="137801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A D-band variable gain phase shifter with low RMS phase and gain errors was implemented and verified. The proposed phase shifter has 6bit-phase and 4-bit gain controls with 2-bit calibration each. The phase shifter has 0.98˚ RMS phase error and 0.145 dB RMS gain error with these control bits. Especially compared with the D-band phase shifters, as in the comparison table, this work shows less RMS errors. 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3B9011B-0FBF-4C52-B21E-78033ADB277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6569755" y="30906758"/>
            <a:ext cx="12270130" cy="4095043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DA368EB8-A318-415F-A8EC-091F8E006B50}"/>
              </a:ext>
            </a:extLst>
          </p:cNvPr>
          <p:cNvGrpSpPr/>
          <p:nvPr/>
        </p:nvGrpSpPr>
        <p:grpSpPr>
          <a:xfrm>
            <a:off x="1273900" y="21279185"/>
            <a:ext cx="6279652" cy="6582206"/>
            <a:chOff x="1766340" y="26481533"/>
            <a:chExt cx="5968482" cy="6009194"/>
          </a:xfrm>
        </p:grpSpPr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A0479774-FF31-488E-9789-A12B814297E1}"/>
                </a:ext>
              </a:extLst>
            </p:cNvPr>
            <p:cNvSpPr/>
            <p:nvPr/>
          </p:nvSpPr>
          <p:spPr>
            <a:xfrm>
              <a:off x="1766340" y="26803350"/>
              <a:ext cx="5968482" cy="5687377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0" name="그룹 99">
              <a:extLst>
                <a:ext uri="{FF2B5EF4-FFF2-40B4-BE49-F238E27FC236}">
                  <a16:creationId xmlns:a16="http://schemas.microsoft.com/office/drawing/2014/main" id="{4B3B11CA-B2D8-4F16-A584-E00158268426}"/>
                </a:ext>
              </a:extLst>
            </p:cNvPr>
            <p:cNvGrpSpPr/>
            <p:nvPr/>
          </p:nvGrpSpPr>
          <p:grpSpPr>
            <a:xfrm>
              <a:off x="1809022" y="26481533"/>
              <a:ext cx="5925800" cy="564341"/>
              <a:chOff x="944724" y="3239407"/>
              <a:chExt cx="1597344" cy="109371"/>
            </a:xfrm>
          </p:grpSpPr>
          <p:sp>
            <p:nvSpPr>
              <p:cNvPr id="101" name="직사각형 100">
                <a:extLst>
                  <a:ext uri="{FF2B5EF4-FFF2-40B4-BE49-F238E27FC236}">
                    <a16:creationId xmlns:a16="http://schemas.microsoft.com/office/drawing/2014/main" id="{AD2BCCAC-EB61-4AEF-BB26-83B9B53F3DB9}"/>
                  </a:ext>
                </a:extLst>
              </p:cNvPr>
              <p:cNvSpPr/>
              <p:nvPr/>
            </p:nvSpPr>
            <p:spPr bwMode="auto">
              <a:xfrm>
                <a:off x="957675" y="3239407"/>
                <a:ext cx="1584393" cy="97215"/>
              </a:xfrm>
              <a:prstGeom prst="rect">
                <a:avLst/>
              </a:prstGeom>
              <a:solidFill>
                <a:schemeClr val="tx1"/>
              </a:solidFill>
              <a:ln w="317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9761" tIns="39880" rIns="79761" bIns="398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797586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570" dirty="0">
                  <a:solidFill>
                    <a:schemeClr val="bg1"/>
                  </a:solidFill>
                  <a:latin typeface="Arial" panose="020B0604020202020204" pitchFamily="34" charset="0"/>
                  <a:ea typeface="굴림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2" name="직사각형 101">
                <a:extLst>
                  <a:ext uri="{FF2B5EF4-FFF2-40B4-BE49-F238E27FC236}">
                    <a16:creationId xmlns:a16="http://schemas.microsoft.com/office/drawing/2014/main" id="{53C27170-9C6E-4481-BF1D-977BBA572DB9}"/>
                  </a:ext>
                </a:extLst>
              </p:cNvPr>
              <p:cNvSpPr/>
              <p:nvPr/>
            </p:nvSpPr>
            <p:spPr bwMode="auto">
              <a:xfrm>
                <a:off x="944724" y="3251563"/>
                <a:ext cx="1585733" cy="9721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9761" tIns="39880" rIns="79761" bIns="398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79758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2800" dirty="0">
                    <a:solidFill>
                      <a:schemeClr val="bg1"/>
                    </a:solidFill>
                    <a:latin typeface="Arial" panose="020B0604020202020204" pitchFamily="34" charset="0"/>
                    <a:ea typeface="굴림" charset="-127"/>
                    <a:cs typeface="Arial" panose="020B0604020202020204" pitchFamily="34" charset="0"/>
                  </a:rPr>
                  <a:t>Proposed phase shifter schematic</a:t>
                </a:r>
              </a:p>
            </p:txBody>
          </p:sp>
        </p:grpSp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92ADA973-2F82-4876-AC21-CBE14CB09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2006103" y="27108597"/>
              <a:ext cx="5446463" cy="5331679"/>
            </a:xfrm>
            <a:prstGeom prst="rect">
              <a:avLst/>
            </a:prstGeom>
          </p:spPr>
        </p:pic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EFEDB77-992F-4430-9654-BDECD42B1EF9}"/>
              </a:ext>
            </a:extLst>
          </p:cNvPr>
          <p:cNvGrpSpPr/>
          <p:nvPr/>
        </p:nvGrpSpPr>
        <p:grpSpPr>
          <a:xfrm>
            <a:off x="1192140" y="17075213"/>
            <a:ext cx="6512318" cy="3763339"/>
            <a:chOff x="1469633" y="17169955"/>
            <a:chExt cx="6512318" cy="3763339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6A4B1F98-4F01-45D3-AECD-6C9A7F900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766342" y="17897269"/>
              <a:ext cx="5971193" cy="2898806"/>
            </a:xfrm>
            <a:prstGeom prst="rect">
              <a:avLst/>
            </a:prstGeom>
          </p:spPr>
        </p:pic>
        <p:sp>
          <p:nvSpPr>
            <p:cNvPr id="106" name="직사각형 105">
              <a:extLst>
                <a:ext uri="{FF2B5EF4-FFF2-40B4-BE49-F238E27FC236}">
                  <a16:creationId xmlns:a16="http://schemas.microsoft.com/office/drawing/2014/main" id="{D0C03E52-DA01-49EC-8995-06E5179D0568}"/>
                </a:ext>
              </a:extLst>
            </p:cNvPr>
            <p:cNvSpPr/>
            <p:nvPr/>
          </p:nvSpPr>
          <p:spPr>
            <a:xfrm>
              <a:off x="1469633" y="17441166"/>
              <a:ext cx="6512318" cy="3492128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7" name="그룹 106">
              <a:extLst>
                <a:ext uri="{FF2B5EF4-FFF2-40B4-BE49-F238E27FC236}">
                  <a16:creationId xmlns:a16="http://schemas.microsoft.com/office/drawing/2014/main" id="{581275C4-2D35-401D-B257-70AC95558F4D}"/>
                </a:ext>
              </a:extLst>
            </p:cNvPr>
            <p:cNvGrpSpPr/>
            <p:nvPr/>
          </p:nvGrpSpPr>
          <p:grpSpPr>
            <a:xfrm>
              <a:off x="1548110" y="17169955"/>
              <a:ext cx="6368215" cy="564325"/>
              <a:chOff x="944724" y="3239410"/>
              <a:chExt cx="1597344" cy="109368"/>
            </a:xfrm>
          </p:grpSpPr>
          <p:sp>
            <p:nvSpPr>
              <p:cNvPr id="108" name="직사각형 107">
                <a:extLst>
                  <a:ext uri="{FF2B5EF4-FFF2-40B4-BE49-F238E27FC236}">
                    <a16:creationId xmlns:a16="http://schemas.microsoft.com/office/drawing/2014/main" id="{BA8279CD-BF55-4E08-8808-558969E14590}"/>
                  </a:ext>
                </a:extLst>
              </p:cNvPr>
              <p:cNvSpPr/>
              <p:nvPr/>
            </p:nvSpPr>
            <p:spPr bwMode="auto">
              <a:xfrm>
                <a:off x="957675" y="3239410"/>
                <a:ext cx="1584393" cy="97215"/>
              </a:xfrm>
              <a:prstGeom prst="rect">
                <a:avLst/>
              </a:prstGeom>
              <a:solidFill>
                <a:schemeClr val="tx1"/>
              </a:solidFill>
              <a:ln w="317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9761" tIns="39880" rIns="79761" bIns="398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797586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570" dirty="0">
                  <a:solidFill>
                    <a:schemeClr val="bg1"/>
                  </a:solidFill>
                  <a:latin typeface="Arial" panose="020B0604020202020204" pitchFamily="34" charset="0"/>
                  <a:ea typeface="굴림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9" name="직사각형 108">
                <a:extLst>
                  <a:ext uri="{FF2B5EF4-FFF2-40B4-BE49-F238E27FC236}">
                    <a16:creationId xmlns:a16="http://schemas.microsoft.com/office/drawing/2014/main" id="{9C33398E-7D79-4D2D-AC5C-74EFD3414D79}"/>
                  </a:ext>
                </a:extLst>
              </p:cNvPr>
              <p:cNvSpPr/>
              <p:nvPr/>
            </p:nvSpPr>
            <p:spPr bwMode="auto">
              <a:xfrm>
                <a:off x="944724" y="3251563"/>
                <a:ext cx="1585733" cy="9721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0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9761" tIns="39880" rIns="79761" bIns="398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79758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2800" dirty="0">
                    <a:solidFill>
                      <a:schemeClr val="bg1"/>
                    </a:solidFill>
                    <a:latin typeface="Arial" panose="020B0604020202020204" pitchFamily="34" charset="0"/>
                    <a:ea typeface="굴림" charset="-127"/>
                    <a:cs typeface="Arial" panose="020B0604020202020204" pitchFamily="34" charset="0"/>
                  </a:rPr>
                  <a:t>Proposed phase shifter block diagram</a:t>
                </a:r>
              </a:p>
            </p:txBody>
          </p:sp>
        </p:grp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193A5727-F0C9-497B-820D-33DAD2E16069}"/>
              </a:ext>
            </a:extLst>
          </p:cNvPr>
          <p:cNvSpPr txBox="1"/>
          <p:nvPr/>
        </p:nvSpPr>
        <p:spPr>
          <a:xfrm>
            <a:off x="1226315" y="28960680"/>
            <a:ext cx="1357357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altLang="ko-KR" sz="2700" dirty="0">
                <a:latin typeface="Arial" panose="020B0604020202020204" pitchFamily="34" charset="0"/>
                <a:cs typeface="Arial" panose="020B0604020202020204" pitchFamily="34" charset="0"/>
              </a:rPr>
              <a:t>Vector summer input impedance varies during vector control because vector summer MOSFET (M7-M14) operation region varies from off-state to saturation region, and if vector summer is directly connected to the quadrature generator, this</a:t>
            </a:r>
            <a:r>
              <a:rPr lang="en-US" altLang="ko-KR" sz="2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variation induces the IQ</a:t>
            </a:r>
            <a:r>
              <a:rPr lang="ko-KR" altLang="en-US" sz="2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error</a:t>
            </a:r>
            <a:r>
              <a:rPr lang="ko-KR" altLang="en-US" sz="2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</a:t>
            </a:r>
            <a:r>
              <a:rPr lang="ko-KR" altLang="en-US" sz="2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quadrature</a:t>
            </a:r>
            <a:r>
              <a:rPr lang="ko-KR" altLang="en-US" sz="2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generator</a:t>
            </a:r>
          </a:p>
          <a:p>
            <a:r>
              <a:rPr lang="en-US" altLang="ko-KR" sz="2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Inter-stage VGA reduces IQ errors by preventing the effect of vector summer input </a:t>
            </a:r>
          </a:p>
          <a:p>
            <a:r>
              <a:rPr lang="en-US" altLang="ko-KR" sz="2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impedance change on the quadrature generator. </a:t>
            </a:r>
          </a:p>
          <a:p>
            <a:pPr marL="514350" indent="-514350">
              <a:buFont typeface="+mj-lt"/>
              <a:buAutoNum type="arabicParenR" startAt="2"/>
            </a:pPr>
            <a:r>
              <a:rPr lang="en-US" altLang="ko-KR" sz="2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commonly provided MOSFET modeling of the D-band is not accurate. This inaccuracy mainly effect the IQ gain error </a:t>
            </a:r>
          </a:p>
          <a:p>
            <a:r>
              <a:rPr lang="en-US" altLang="ko-KR" sz="2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Inter-stage VGA adjust each IQ path gain for reducing IQ gain mismatch</a:t>
            </a:r>
            <a:endParaRPr lang="ko-KR" alt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D8D38F1-6511-4F0B-BF24-01CCEB7F465A}"/>
              </a:ext>
            </a:extLst>
          </p:cNvPr>
          <p:cNvSpPr txBox="1"/>
          <p:nvPr/>
        </p:nvSpPr>
        <p:spPr>
          <a:xfrm>
            <a:off x="1210646" y="28224221"/>
            <a:ext cx="7846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Advantage of inter-stage VGA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DF522D4D-EB7F-4283-92E7-4C45494438AF}"/>
              </a:ext>
            </a:extLst>
          </p:cNvPr>
          <p:cNvGrpSpPr/>
          <p:nvPr/>
        </p:nvGrpSpPr>
        <p:grpSpPr>
          <a:xfrm>
            <a:off x="26694581" y="287312"/>
            <a:ext cx="2938615" cy="2809451"/>
            <a:chOff x="26694581" y="287312"/>
            <a:chExt cx="2938615" cy="2809451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7E5143E6-BD85-4234-AAFA-8E53FEF2F9B7}"/>
                </a:ext>
              </a:extLst>
            </p:cNvPr>
            <p:cNvSpPr/>
            <p:nvPr/>
          </p:nvSpPr>
          <p:spPr>
            <a:xfrm>
              <a:off x="26694581" y="287312"/>
              <a:ext cx="2938615" cy="280945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8818667C-6383-4EC4-806B-6DB2A4CB5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27026542" y="541534"/>
              <a:ext cx="2390775" cy="2400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30936</TotalTime>
  <Words>689</Words>
  <Application>Microsoft Office PowerPoint</Application>
  <PresentationFormat>사용자 지정</PresentationFormat>
  <Paragraphs>69</Paragraphs>
  <Slides>1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1" baseType="lpstr">
      <vt:lpstr>굴림</vt:lpstr>
      <vt:lpstr>맑은 고딕</vt:lpstr>
      <vt:lpstr>Arial</vt:lpstr>
      <vt:lpstr>Calibri</vt:lpstr>
      <vt:lpstr>Calibri Light</vt:lpstr>
      <vt:lpstr>Cambria Math</vt:lpstr>
      <vt:lpstr>Times New Roman</vt:lpstr>
      <vt:lpstr>Wingdings</vt:lpstr>
      <vt:lpstr>Office 테마</vt:lpstr>
      <vt:lpstr>Graph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Kim yeonseung</cp:lastModifiedBy>
  <cp:revision>65</cp:revision>
  <dcterms:created xsi:type="dcterms:W3CDTF">2018-03-08T06:02:33Z</dcterms:created>
  <dcterms:modified xsi:type="dcterms:W3CDTF">2023-06-18T19:34:09Z</dcterms:modified>
</cp:coreProperties>
</file>